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8" r:id="rId31"/>
    <p:sldId id="279" r:id="rId32"/>
    <p:sldId id="275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1" d="100"/>
          <a:sy n="71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9A6DE07-5BE6-42CB-93FA-AE108DC750E6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3F687C-BD4B-4EA4-BBFE-FBC7B6FD02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pionix.ru/biotekhnologiya#pischevaya-biotechnologiy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568952" cy="4464496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Биотехнологические процессы в пищевой промышленности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5124402"/>
            <a:ext cx="250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</a:t>
            </a:r>
            <a:r>
              <a:rPr lang="ru-RU" sz="2400"/>
              <a:t> </a:t>
            </a:r>
            <a:r>
              <a:rPr lang="ru-RU" sz="2400" dirty="0"/>
              <a:t>лекция</a:t>
            </a:r>
          </a:p>
        </p:txBody>
      </p:sp>
    </p:spTree>
    <p:extLst>
      <p:ext uri="{BB962C8B-B14F-4D97-AF65-F5344CB8AC3E}">
        <p14:creationId xmlns:p14="http://schemas.microsoft.com/office/powerpoint/2010/main" val="15819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Ферментные препараты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Ферменты, применяемые в пищевых производствах, являются продуктами с высокой добавленной стоимостью, в России практически не производятся. Развитие данного направления позволит создать компактный по масштабам, но высокоэффективный сектор, являющийся с одной стороны базой развития всех направлений пищевой отрасли, направленных на глубокую переработку сырья, с другой стороны, производство пищевых ферментов обладает высоким экспортным потенциалом.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84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ru-RU" sz="3100" dirty="0" err="1"/>
              <a:t>Пребиотики</a:t>
            </a:r>
            <a:r>
              <a:rPr lang="ru-RU" sz="3100" dirty="0"/>
              <a:t>, </a:t>
            </a:r>
            <a:r>
              <a:rPr lang="ru-RU" sz="3100" dirty="0" err="1"/>
              <a:t>пробиотики</a:t>
            </a:r>
            <a:r>
              <a:rPr lang="ru-RU" sz="3100" dirty="0"/>
              <a:t>, </a:t>
            </a:r>
            <a:r>
              <a:rPr lang="ru-RU" sz="3100" dirty="0" err="1"/>
              <a:t>синбиотики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671048" cy="19442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Развитие производства и пищевого инжиниринга продуктов данной группы является необходимым элементом для формирования  рынка здорового питания. Задачей данного комплекса мероприятий является создание </a:t>
            </a:r>
            <a:r>
              <a:rPr lang="ru-RU" dirty="0" err="1"/>
              <a:t>пробиотических</a:t>
            </a:r>
            <a:r>
              <a:rPr lang="ru-RU" dirty="0"/>
              <a:t> продуктов, расширение исследований и практики внедрения в ассортимент предприятий новых продуктов и комплексных решений.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89531"/>
            <a:ext cx="5976664" cy="333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6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Функциональные пищевые продукты, включая лечебные, профилактические и детские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К функционально пищевым продуктам относят пищевые продукты систематического употребления, сохраняющие и улучшающие здоровье и снижающие риск развития заболеваний благодаря наличию в их составе функциональных ингредиентов. Они не являются лекарственными средствами, но препятствуют возникновению отдельных болезней, способствуют росту и развитию детей, тормозят старение организма. В соответствии с мировой практикой продукт считается функциональным, если регламентируемое содержание микронутриентов в нем достаточно для удовлетворения (при обычном уровне потребления) 25 - 50% от среднесуточной потребности в этих компонентах. Развитие направления является важной социальной задачей, снижающей нагрузку на сектор медицины и социально-экономический ущерб от болезней.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93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Пищевые ингредиенты, включая витамины и функциональные смеси"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"</a:t>
            </a:r>
            <a:r>
              <a:rPr lang="ru-RU" dirty="0"/>
              <a:t>Пищевые ингредиенты используются для повышения питательной ценности, удлинения срока хранения, изменения консистенции и усиления вкуса и аромата продуктов. Используемые производителями пищевые ингредиенты, как правило, имеют растительное или бактериальное происхождение. Многие аминокислотные добавки, усилители вкуса и витамины, добавляемые в пищевые продукты, производятся с помощью бактериальной ферментации. В результате реализации комплекса мероприятий биотехнология должна обеспечить производителям пищевых продуктов возможность синтеза большого количества пищевых добавок, которые в настоящее время слишком дороги либо малодоступны из-за ограниченности природных источников этих соединений.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80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Глубокая переработка пищевого сырья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43192" cy="533099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Биотехнология предоставляет множество возможностей усовершенствования методов переработки сырья в конечные продукты: натуральные </a:t>
            </a:r>
            <a:r>
              <a:rPr lang="ru-RU" dirty="0" err="1"/>
              <a:t>ароматизаторы</a:t>
            </a:r>
            <a:r>
              <a:rPr lang="ru-RU" dirty="0"/>
              <a:t> и красители; новые технологические добавки, в том числе ферменты и эмульгаторы; заквасочные культуры; новые средства для утилизации отходов; экологически чистые производственные процессы; новые средства для обеспечения сохранения безопасности продуктов в процессе изготовления.</a:t>
            </a:r>
          </a:p>
          <a:p>
            <a:r>
              <a:rPr lang="ru-RU" dirty="0"/>
              <a:t>Современные технологии глубокой переработки пищевого сырья строятся на принципах безотходного производства: продукты переработки либо возвращаются в производственный цикл, либо используются в других отраслях (прежде всего в производстве парфюмерно-косметических средств, фармацевтике, сельскохозяйственном производстве). Внедрение таких технологических схем в значительной степени обусловлено достижениями современной биотехнологии, сделавшей доступным и экономически обоснованным извлечение из пищевого сырья широкой гаммы новых продуктов. В рамках комплекса мероприятий будут созданы условия для распространения технологий глубокой переработки пищевого сырья и радикального снижения отходов пищевой промышленности. В результате реализации Программы в России будет развернуто производство широкой гаммы пищевых ингредиентов, включая витамины и функциональные смеси, достигнуты высокие показатели переработки продовольственного сырья, обеспечено </a:t>
            </a:r>
            <a:r>
              <a:rPr lang="ru-RU" dirty="0" err="1"/>
              <a:t>импортозамещение</a:t>
            </a:r>
            <a:r>
              <a:rPr lang="ru-RU" dirty="0"/>
              <a:t> по большинству импортируемых в настоящее время ингредиентов для производства пищевых продуктов.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30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"Кормовой белок"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787208" cy="2304256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Кормовой микробиологический белок (кормовые дрожжи)* - это сухая концентрированная биомасса дрожжевых клеток, специально выращиваемая на корм сельскохозяйственным животным, птице, пушным зверям, рыбе. Добавление кормового белка в корма резко улучшает их качество и способствует повышению производительности в животноводстве. Комплексом мероприятий будет предусмотрено развитие производства кормового белка в России и создание новых научно-технических заделов, совершенствующих технологии его производства и виды использования.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00" y="3284984"/>
            <a:ext cx="5735470" cy="31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27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83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40760" cy="24216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Использование водорослей</a:t>
            </a:r>
          </a:p>
        </p:txBody>
      </p:sp>
    </p:spTree>
    <p:extLst>
      <p:ext uri="{BB962C8B-B14F-4D97-AF65-F5344CB8AC3E}">
        <p14:creationId xmlns:p14="http://schemas.microsoft.com/office/powerpoint/2010/main" val="182393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3800"/>
            <a:ext cx="7213614" cy="58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9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696744" cy="511256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Эффективным источником белка могут служить водоросли. Увеличить количество пищевого белка можно и за счет микробиологического синтеза, который в последние годы привлекает к себе особое внимание. Микроорганизмы чрезвычайно богаты белком — он составляет 70—80 процентов их веса. Скорость его синтеза огромна. Микроорганизмы примерно в 10—100 тысяч раз быстрее синтезируют белок, чем животные. Здесь уместно привести классический пример: 400-килограммовая корова производит в день 400 граммов белка, а 400 килограммов бактерий — 40 тысяч тонн. </a:t>
            </a:r>
          </a:p>
        </p:txBody>
      </p:sp>
    </p:spTree>
    <p:extLst>
      <p:ext uri="{BB962C8B-B14F-4D97-AF65-F5344CB8AC3E}">
        <p14:creationId xmlns:p14="http://schemas.microsoft.com/office/powerpoint/2010/main" val="80643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848872" cy="352839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</a:rPr>
              <a:t>Статистические данные ООН по вопросам продовольствия и сельского хозяйства свидетельствуют о том, что проблема обеспечения населения нашей планеты продуктами питания внушает серьезные опасения. По этим данным, более половины населения Земли не обеспечено достаточным количеством продуктов питания, примерно 500 млн. людей голодают, а около 2 млрд. питаются недостаточно или неправильно</a:t>
            </a:r>
          </a:p>
        </p:txBody>
      </p:sp>
      <p:sp>
        <p:nvSpPr>
          <p:cNvPr id="3" name="AutoShape 2" descr="Пищевая биотехнолог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Пищевая биотехнолог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4999673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22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501008"/>
            <a:ext cx="6184776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Синтетические волокна</a:t>
            </a:r>
          </a:p>
        </p:txBody>
      </p:sp>
      <p:pic>
        <p:nvPicPr>
          <p:cNvPr id="10242" name="Picture 2" descr="Специальность &quot;биотехнологии и биоинженерия&quot;: описание, программа и  особенности :: SY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2662"/>
            <a:ext cx="4320480" cy="28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06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25144"/>
            <a:ext cx="6400800" cy="144016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Применяя обычные технологические линии по производству синтетических волокон, можно получать из искусственных белков длинные нити, которые после пропитки их формообразующими веществами, придания им соответствующего вкуса, цвета и запаха могут имитировать любой белковый продукт. Таким способом уже получены искусственное мясо (говядина, свинина, различные виды птиц), молоко, сыры и другие продукты.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8" y="188640"/>
            <a:ext cx="64611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659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3096344" cy="460851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Только в одной Англии их производство достигает примерно 1500 тонн в год. Интересно, что белковую часть школьных обедов в США уже разрешено на 30 процентов заменять искусственным мясом, созданным на основе соевого белка.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2504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6294"/>
            <a:ext cx="4250432" cy="282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76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Аминокислоты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 питательную добавку в пищу чаще всего вносят лизин и метионин. Глутамат натрия и глицин употребляют как ароматические вещества для усиления и улучшения вкуса пищи. У глицина освежающий, сладкий вкус. Его вводят в сладкие напитки, и кроме того, он проявляет там бактериостатическое действие. Цистеин предотвращает подгорание пищи, улучшает пекарские процессы и качество хлеба.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4554066" cy="305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22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894" y="4437112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Ежегодно в мире производят микробиологическим способом 270 000 т этой аминокислоты, основная часть которой идет в пищевую промышленность. По объему продукции второе место после глутаминовой кислоты занимает лизин — 180 000 т в год. Другие аминокислоты производят в гораздо меньших количествах.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752"/>
            <a:ext cx="5760640" cy="39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602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Получение молочных продуктов</a:t>
            </a:r>
          </a:p>
        </p:txBody>
      </p:sp>
      <p:sp>
        <p:nvSpPr>
          <p:cNvPr id="3" name="AutoShape 2" descr="Образовательные программы: Пищевая биотехнолог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99" y="3068960"/>
            <a:ext cx="5337249" cy="355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888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84776" cy="504056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Спектр продуктов питания, получаемых при помощи микроорганизмов, обширен. Это продукты, получаемые в результате брожения - хлеб, сыр, вино, пиво, творог и так далее. До недавнего времени биотехнология использовалась в пищевой промышленности с целью усовершенствования освоенных процессов и более умелого использования микроорганизмов, но будущее здесь принадлежит генетическим исследованиям по созданию более продуктивных штаммов для конкретных нужд, внедрению новых методов в технологии брожения.</a:t>
            </a:r>
          </a:p>
        </p:txBody>
      </p:sp>
    </p:spTree>
    <p:extLst>
      <p:ext uri="{BB962C8B-B14F-4D97-AF65-F5344CB8AC3E}">
        <p14:creationId xmlns:p14="http://schemas.microsoft.com/office/powerpoint/2010/main" val="2829640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840760" cy="468052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Получение молочных продуктов в пищевой промышленности построено на процессах ферментации. Основой биотехнологии молочных продуктов является молоко. Молоко (секрет молочных желез) - уникальная естественная питательная среда. Она содержит 82-88% воды и 12-18% сухого остатка. В состав сухого молочного остатка входят белки (3,0-3,2%), жиры (3,3-6,0%), углеводы (молочный сахар лактоза - 4,7%), соли (0,9-1%), минорные компоненты (0,01%): ферменты, иммуноглобулины, лизоцим и т.д. </a:t>
            </a:r>
          </a:p>
        </p:txBody>
      </p:sp>
    </p:spTree>
    <p:extLst>
      <p:ext uri="{BB962C8B-B14F-4D97-AF65-F5344CB8AC3E}">
        <p14:creationId xmlns:p14="http://schemas.microsoft.com/office/powerpoint/2010/main" val="1653347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064896" cy="452886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Все технологические процессы производства продуктов из молока делятся на две части: 1) первичная переработка - уничтожение побочной микрофлоры; 2) вторичная переработка. Молочнокислое брожение бывает гомоферментативным и </a:t>
            </a:r>
            <a:r>
              <a:rPr lang="ru-RU" sz="2000" dirty="0" err="1">
                <a:solidFill>
                  <a:srgbClr val="C00000"/>
                </a:solidFill>
              </a:rPr>
              <a:t>гетероферментативным</a:t>
            </a:r>
            <a:r>
              <a:rPr lang="ru-RU" sz="2000" dirty="0">
                <a:solidFill>
                  <a:srgbClr val="C00000"/>
                </a:solidFill>
              </a:rPr>
              <a:t>. При </a:t>
            </a:r>
            <a:r>
              <a:rPr lang="ru-RU" sz="2000" dirty="0" err="1">
                <a:solidFill>
                  <a:srgbClr val="C00000"/>
                </a:solidFill>
              </a:rPr>
              <a:t>гомоферментативном</a:t>
            </a:r>
            <a:r>
              <a:rPr lang="ru-RU" sz="2000" dirty="0">
                <a:solidFill>
                  <a:srgbClr val="C00000"/>
                </a:solidFill>
              </a:rPr>
              <a:t> брожении основным продуктом является молочная кислота. При </a:t>
            </a:r>
            <a:r>
              <a:rPr lang="ru-RU" sz="2000" dirty="0" err="1">
                <a:solidFill>
                  <a:srgbClr val="C00000"/>
                </a:solidFill>
              </a:rPr>
              <a:t>гетероферментативном</a:t>
            </a:r>
            <a:r>
              <a:rPr lang="ru-RU" sz="2000" dirty="0">
                <a:solidFill>
                  <a:srgbClr val="C00000"/>
                </a:solidFill>
              </a:rPr>
              <a:t> брожении образуются </a:t>
            </a:r>
            <a:r>
              <a:rPr lang="ru-RU" sz="2000" dirty="0" err="1">
                <a:solidFill>
                  <a:srgbClr val="C00000"/>
                </a:solidFill>
              </a:rPr>
              <a:t>диацетил</a:t>
            </a:r>
            <a:r>
              <a:rPr lang="ru-RU" sz="2000" dirty="0">
                <a:solidFill>
                  <a:srgbClr val="C00000"/>
                </a:solidFill>
              </a:rPr>
              <a:t> (придающий вкус сливочному маслу), спирты, эфиры, летучие жирные кислоты. Одновременно идут протеолитические и </a:t>
            </a:r>
            <a:r>
              <a:rPr lang="ru-RU" sz="2000" dirty="0" err="1">
                <a:solidFill>
                  <a:srgbClr val="C00000"/>
                </a:solidFill>
              </a:rPr>
              <a:t>липолитические</a:t>
            </a:r>
            <a:r>
              <a:rPr lang="ru-RU" sz="2000" dirty="0">
                <a:solidFill>
                  <a:srgbClr val="C00000"/>
                </a:solidFill>
              </a:rPr>
              <a:t> процессы, что делает белки молока более доступными и обогащает дополнительными вкусовыми веществами.</a:t>
            </a:r>
          </a:p>
        </p:txBody>
      </p:sp>
    </p:spTree>
    <p:extLst>
      <p:ext uri="{BB962C8B-B14F-4D97-AF65-F5344CB8AC3E}">
        <p14:creationId xmlns:p14="http://schemas.microsoft.com/office/powerpoint/2010/main" val="863866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97666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. </a:t>
            </a:r>
            <a:r>
              <a:rPr lang="ru-RU" sz="1800" dirty="0">
                <a:solidFill>
                  <a:srgbClr val="00B050"/>
                </a:solidFill>
              </a:rPr>
              <a:t>При подборе культур для заквасок придерживаются следующих требований: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- состав заквасок зависит от конечного продукта (например, для получения ацидофилина используется ацидофильная палочка, для производства простокваши - молочнокислые стрептококки);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- штаммы должны отвечать определенным вкусовым требованиям;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- продукты должны иметь соответствующую консистенцию, от ломкой крупитчатой до вязкой, сметанообразной;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- определенная активность кислотообразования;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- </a:t>
            </a:r>
            <a:r>
              <a:rPr lang="ru-RU" sz="1800" dirty="0" err="1">
                <a:solidFill>
                  <a:srgbClr val="00B050"/>
                </a:solidFill>
              </a:rPr>
              <a:t>фагорезистентность</a:t>
            </a:r>
            <a:r>
              <a:rPr lang="ru-RU" sz="1800" dirty="0">
                <a:solidFill>
                  <a:srgbClr val="00B050"/>
                </a:solidFill>
              </a:rPr>
              <a:t> штаммов (устойчивость к бактериофагам);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- способность к </a:t>
            </a:r>
            <a:r>
              <a:rPr lang="ru-RU" sz="1800" dirty="0" err="1">
                <a:solidFill>
                  <a:srgbClr val="00B050"/>
                </a:solidFill>
              </a:rPr>
              <a:t>синерезису</a:t>
            </a:r>
            <a:r>
              <a:rPr lang="ru-RU" sz="1800" dirty="0">
                <a:solidFill>
                  <a:srgbClr val="00B050"/>
                </a:solidFill>
              </a:rPr>
              <a:t> (свойству сгустка отдавать влагу);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- образование ароматических веществ;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- сочетаемость штаммов (без антагонизма между культурами);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- наличие антибиотических свойств, т.е. бактериостатическое действие по отношению к патогенным микроорганизмам;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- устойчивость к высушиванию.</a:t>
            </a:r>
            <a:br>
              <a:rPr lang="ru-RU" sz="1800" dirty="0">
                <a:solidFill>
                  <a:srgbClr val="00B050"/>
                </a:solidFill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7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95400"/>
            <a:ext cx="3744416" cy="479789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Пища должна быть разнообразной и содержать белки, жиры, углеводы и витамины. Источники энергии — жиры и углеводы в определенных пределах взаимозаменяемы, причем их можно заменить и белками, но белки нельзя заменить ничем. Проблема питания людей в конечном счете заключается в дефиците белка. </a:t>
            </a:r>
          </a:p>
        </p:txBody>
      </p:sp>
      <p:pic>
        <p:nvPicPr>
          <p:cNvPr id="2050" name="Picture 2" descr="Биология. презентация на тему &quot;Пищевая промышленност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22646" r="10649" b="10376"/>
          <a:stretch/>
        </p:blipFill>
        <p:spPr bwMode="auto">
          <a:xfrm>
            <a:off x="3779912" y="1340768"/>
            <a:ext cx="5241942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4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14908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Использование дрожжей</a:t>
            </a:r>
          </a:p>
        </p:txBody>
      </p:sp>
      <p:pic>
        <p:nvPicPr>
          <p:cNvPr id="15362" name="Picture 2" descr="Роль дрожжей в производстве хле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5688632" cy="38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43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252028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Как пример промышленного производства биомассы можно привести получение хлебопекарных дрожжей. В производстве хлебопекарных дрожжей используют специально отобранные расы </a:t>
            </a:r>
            <a:r>
              <a:rPr lang="ru-RU" sz="1800" dirty="0" err="1">
                <a:solidFill>
                  <a:srgbClr val="C00000"/>
                </a:solidFill>
              </a:rPr>
              <a:t>Saccharomyces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cerevisiae</a:t>
            </a:r>
            <a:r>
              <a:rPr lang="ru-RU" sz="1800" dirty="0">
                <a:solidFill>
                  <a:srgbClr val="C00000"/>
                </a:solidFill>
              </a:rPr>
              <a:t>. При отборе культуры принимают во внимание способность дрожжей </a:t>
            </a:r>
            <a:r>
              <a:rPr lang="ru-RU" sz="1800" dirty="0" err="1">
                <a:solidFill>
                  <a:srgbClr val="C00000"/>
                </a:solidFill>
              </a:rPr>
              <a:t>сбраживать</a:t>
            </a:r>
            <a:r>
              <a:rPr lang="ru-RU" sz="1800" dirty="0">
                <a:solidFill>
                  <a:srgbClr val="C00000"/>
                </a:solidFill>
              </a:rPr>
              <a:t> тесто,  они должны обладать хорошей подъемной силой и ферментативной активностью, хорошо расти на </a:t>
            </a:r>
            <a:r>
              <a:rPr lang="ru-RU" sz="1800" dirty="0" err="1">
                <a:solidFill>
                  <a:srgbClr val="C00000"/>
                </a:solidFill>
              </a:rPr>
              <a:t>мелассной</a:t>
            </a:r>
            <a:r>
              <a:rPr lang="ru-RU" sz="1800" dirty="0">
                <a:solidFill>
                  <a:srgbClr val="C00000"/>
                </a:solidFill>
              </a:rPr>
              <a:t> среде в условиях глубинной ферментации и давать высокий выход биомассы. Клетки дрожжей должны легко отделяться от </a:t>
            </a:r>
            <a:r>
              <a:rPr lang="ru-RU" sz="1800" dirty="0" err="1">
                <a:solidFill>
                  <a:srgbClr val="C00000"/>
                </a:solidFill>
              </a:rPr>
              <a:t>культуральной</a:t>
            </a:r>
            <a:r>
              <a:rPr lang="ru-RU" sz="1800" dirty="0">
                <a:solidFill>
                  <a:srgbClr val="C00000"/>
                </a:solidFill>
              </a:rPr>
              <a:t> жидкости сепарированием или фильтрацией и хорошо сохраняться в прессованном виде.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2" y="3573015"/>
            <a:ext cx="6262389" cy="313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892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настоящее время существуют следующие основные типы </a:t>
            </a:r>
            <a:r>
              <a:rPr lang="ru-RU" dirty="0" err="1"/>
              <a:t>биопроцессов</a:t>
            </a:r>
            <a:r>
              <a:rPr lang="ru-RU" dirty="0"/>
              <a:t>:</a:t>
            </a:r>
          </a:p>
          <a:p>
            <a:r>
              <a:rPr lang="ru-RU" dirty="0"/>
              <a:t>- производство биомассы (например, белок одноклеточных);</a:t>
            </a:r>
          </a:p>
          <a:p>
            <a:r>
              <a:rPr lang="ru-RU" dirty="0"/>
              <a:t>- клеточных компонентов (ферменты, нуклеиновые кислоты и т.д.)</a:t>
            </a:r>
          </a:p>
          <a:p>
            <a:r>
              <a:rPr lang="ru-RU" dirty="0"/>
              <a:t>- метаболитов (химические продукты метаболической активности), включая первичные метаболиты, такие как этанол, молочная кислота;</a:t>
            </a:r>
          </a:p>
          <a:p>
            <a:r>
              <a:rPr lang="ru-RU" dirty="0"/>
              <a:t>- вторичные метаболиты ;</a:t>
            </a:r>
          </a:p>
          <a:p>
            <a:r>
              <a:rPr lang="ru-RU" dirty="0"/>
              <a:t>- </a:t>
            </a:r>
            <a:r>
              <a:rPr lang="ru-RU" dirty="0" err="1"/>
              <a:t>односубстратные</a:t>
            </a:r>
            <a:r>
              <a:rPr lang="ru-RU" dirty="0"/>
              <a:t> конверсии (превращение глюкозы во фруктозу);</a:t>
            </a:r>
          </a:p>
          <a:p>
            <a:r>
              <a:rPr lang="ru-RU" dirty="0"/>
              <a:t>- </a:t>
            </a:r>
            <a:r>
              <a:rPr lang="ru-RU" dirty="0" err="1"/>
              <a:t>многосубстратные</a:t>
            </a:r>
            <a:r>
              <a:rPr lang="ru-RU" dirty="0"/>
              <a:t> конверсии (обработка сточных вод, утилизация лигноцеллюлозных отходов).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548680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Типы биотехнологии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503660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55876"/>
            <a:ext cx="7848872" cy="491510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Человек традиционно получает белки, жиры и углеводы (основные компоненты пищи) из животных и растительных источников. Уже сегодня эти источники не покрывают все увеличивающиеся потребности человечества. Выяснилось, что белки и жиры микроорганизмов с успехом могут заменить белки и жиры традиционного происхождения. Преимущества микроорганизмов как продуцентов белка состоит в высоком содержании белка в биомассе и высокой скорости роста микроорганизмов.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Термин белок одноклеточных (БОК) был предложен в 1966 г. для обозначения биомассы различных микроорганизмов (бактерий, дрожжей, грибов и водорослей). </a:t>
            </a:r>
            <a:br>
              <a:rPr lang="ru-RU" sz="2000" dirty="0">
                <a:solidFill>
                  <a:srgbClr val="C00000"/>
                </a:solidFill>
              </a:rPr>
            </a:b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Качество биомассы оценивается по высокому содержанию белка, низкому содержанию нуклеиновых кислот и отсутствию вредных веществ.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332656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Значение биотехнологии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62220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злаковые культуры и кисломолочные био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4" y="188640"/>
            <a:ext cx="8152279" cy="42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5860" y="506137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hlinkClick r:id="rId3"/>
              </a:rPr>
              <a:t>Биотехнология пищевая</a:t>
            </a:r>
            <a:r>
              <a:rPr lang="ru-RU" b="1" dirty="0"/>
              <a:t> (пищевая </a:t>
            </a:r>
            <a:r>
              <a:rPr lang="ru-RU" b="1" dirty="0" err="1"/>
              <a:t>биоиндустрия</a:t>
            </a:r>
            <a:r>
              <a:rPr lang="ru-RU" b="1" dirty="0"/>
              <a:t>) - раздел биотехнологии, занимающийся разработкой теории и практики создания пищевых продуктов общего, лечебно-профилактического назначения и специальной ориентации.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3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7156648" cy="590705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Классические микробиологические производства: </a:t>
            </a:r>
            <a:r>
              <a:rPr lang="ru-RU" dirty="0"/>
              <a:t>Как было уже отмечено выше, на примере пивоварения и виноделия с использованием различных дрожжей, выпечки хлеба и приготовления молочных продуктов с помощью молочнокислых бактерий, а также получения пищевого уксуса при участии уксуснокислых бактерий становится очевидным, что микроорганизмы относятся к старейшим культурным «растениям». </a:t>
            </a:r>
          </a:p>
          <a:p>
            <a:r>
              <a:rPr lang="ru-RU" dirty="0"/>
              <a:t>В Японии и Индонезии соевые бобы издавна перерабатываются с помощью </a:t>
            </a:r>
            <a:r>
              <a:rPr lang="ru-RU" dirty="0" err="1"/>
              <a:t>мицелиальных</a:t>
            </a:r>
            <a:r>
              <a:rPr lang="ru-RU" dirty="0"/>
              <a:t> грибов, дрожжей и молочнокислых бактерий. Если не считать получения этанола, в промышленном производстве индивидуальных веществ микроорганизмы начали использовать лишь в последние шестьдесят лет.</a:t>
            </a:r>
          </a:p>
          <a:p>
            <a:r>
              <a:rPr lang="ru-RU" dirty="0"/>
              <a:t>Уже в период первой мировой войны с помощью управляемого дрожжевого брожения получали глицерин. Молочная и лимонная кислоты, в больших количествах необходимые для пищевой промышленности, производятся с помощью молочнокислых бактерий и гриба </a:t>
            </a:r>
            <a:r>
              <a:rPr lang="ru-RU" dirty="0" err="1"/>
              <a:t>Aspergillus</a:t>
            </a:r>
            <a:r>
              <a:rPr lang="ru-RU" dirty="0"/>
              <a:t> </a:t>
            </a:r>
            <a:r>
              <a:rPr lang="ru-RU" dirty="0" err="1"/>
              <a:t>niger</a:t>
            </a:r>
            <a:r>
              <a:rPr lang="ru-RU" dirty="0"/>
              <a:t> соответственно. Из дешевых, богатых углеводами отходов путем брожения, осуществляемого </a:t>
            </a:r>
            <a:r>
              <a:rPr lang="ru-RU" dirty="0" err="1"/>
              <a:t>клостридиями</a:t>
            </a:r>
            <a:r>
              <a:rPr lang="ru-RU" dirty="0"/>
              <a:t> и бациллами, можно получать ацетон, бутанол, 2-пропанол, </a:t>
            </a:r>
            <a:r>
              <a:rPr lang="ru-RU" dirty="0" err="1"/>
              <a:t>бутандиол</a:t>
            </a:r>
            <a:r>
              <a:rPr lang="ru-RU" dirty="0"/>
              <a:t> и другие важные химические соединения.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72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Новые микробные производства</a:t>
            </a:r>
            <a:br>
              <a:rPr lang="ru-RU" b="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643192" cy="5547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Классические виды брожения дополняются новыми применениями микробов в химических производствах. Из грибов получают </a:t>
            </a:r>
            <a:r>
              <a:rPr lang="ru-RU" sz="1800" dirty="0" err="1"/>
              <a:t>каротиноиды</a:t>
            </a:r>
            <a:r>
              <a:rPr lang="ru-RU" sz="1800" dirty="0"/>
              <a:t> и стероиды. Когда выяснилось, что </a:t>
            </a:r>
            <a:r>
              <a:rPr lang="ru-RU" sz="1800" dirty="0" err="1"/>
              <a:t>Corynebacterium</a:t>
            </a:r>
            <a:r>
              <a:rPr lang="ru-RU" sz="1800" dirty="0"/>
              <a:t> </a:t>
            </a:r>
            <a:r>
              <a:rPr lang="ru-RU" sz="1800" dirty="0" err="1"/>
              <a:t>glutamicum</a:t>
            </a:r>
            <a:r>
              <a:rPr lang="ru-RU" sz="1800" dirty="0"/>
              <a:t> из сахара и соли аммония с большим выходом синтезирует </a:t>
            </a:r>
            <a:r>
              <a:rPr lang="ru-RU" sz="1800" dirty="0" err="1"/>
              <a:t>глутаминовую</a:t>
            </a:r>
            <a:r>
              <a:rPr lang="ru-RU" sz="1800" dirty="0"/>
              <a:t> кислоту, были выделены бактерии и разработаны методы, с помощью которых можно в больших масштабах производить многие аминокислоты, нуклеотиды и реактивы для биохимических исследований.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6936432" cy="281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24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003232" cy="3170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Микроорганизмы используются химиками в качестве катализаторов для осуществления некоторых этапов в длинной цепи реакций синтеза; микробиологические процессы по своей химической специфичности и по выходу продукта превосходят химические реакции; ферменты, применяемые в промышленности, - амилазы для гидролиза крахмала, </a:t>
            </a:r>
            <a:r>
              <a:rPr lang="ru-RU" dirty="0" err="1"/>
              <a:t>протеиназы</a:t>
            </a:r>
            <a:r>
              <a:rPr lang="ru-RU" dirty="0"/>
              <a:t> для обработки кож, </a:t>
            </a:r>
            <a:r>
              <a:rPr lang="ru-RU" dirty="0" err="1"/>
              <a:t>пектиназы</a:t>
            </a:r>
            <a:r>
              <a:rPr lang="ru-RU" dirty="0"/>
              <a:t> для осветления фруктовых соков и другие - получают также из культур микроорганизмов. Все это и многое другое показывает огромный потенциал т.н. прикладной микробиологии и биохимии.</a:t>
            </a:r>
          </a:p>
        </p:txBody>
      </p:sp>
      <p:sp>
        <p:nvSpPr>
          <p:cNvPr id="4" name="AutoShape 2" descr="Биотехнология микроорганизмов - Биотехнолог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1" y="332656"/>
            <a:ext cx="6291225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68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365104"/>
            <a:ext cx="7283152" cy="22346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Современная пищевая биотехнология представляет собой индустрию пищевых ингредиентов - вспомогательных технологических добавок, вводимых в пищевые продукты в процессе их изготовления для повышения их полезных свойств.</a:t>
            </a:r>
          </a:p>
          <a:p>
            <a:r>
              <a:rPr lang="ru-RU" dirty="0"/>
              <a:t>Огромное количество пищевых ингредиентов в настоящее время импортируется, в связи с чем организация их производства является актуальной, социально востребованной задачей.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52"/>
            <a:ext cx="5904656" cy="381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57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"Пищевой белок"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416824" cy="51149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Человек традиционно получает белки, жиры и углеводы (основные компоненты пищи) из животных и растительных источников. Уже сегодня эти источники не покрывают все увеличивающиеся потребности человечества.</a:t>
            </a:r>
          </a:p>
          <a:p>
            <a:r>
              <a:rPr lang="ru-RU" dirty="0"/>
              <a:t>Современные методы биотехнологий в сочетании с применением ультра- и </a:t>
            </a:r>
            <a:r>
              <a:rPr lang="ru-RU" dirty="0" err="1"/>
              <a:t>нанофильтрационных</a:t>
            </a:r>
            <a:r>
              <a:rPr lang="ru-RU" dirty="0"/>
              <a:t> систем делают экономически обоснованным извлечение пищевого белка из широкого класса сырьевых продуктов и отходов пищевой промышленности. Таким образом, комплекс мероприятий направлен на распространение технологий, превращающих малоценные отходы в белковые продукты и компоненты с высокой добавленной стоимостью.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562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308</TotalTime>
  <Words>2078</Words>
  <Application>Microsoft Office PowerPoint</Application>
  <PresentationFormat>Экран (4:3)</PresentationFormat>
  <Paragraphs>56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Trebuchet MS</vt:lpstr>
      <vt:lpstr>Wingdings</vt:lpstr>
      <vt:lpstr>Wingdings 2</vt:lpstr>
      <vt:lpstr>Изящная</vt:lpstr>
      <vt:lpstr>Биотехнологические процессы в пищевой промышленности</vt:lpstr>
      <vt:lpstr>Статистические данные ООН по вопросам продовольствия и сельского хозяйства свидетельствуют о том, что проблема обеспечения населения нашей планеты продуктами питания внушает серьезные опасения. По этим данным, более половины населения Земли не обеспечено достаточным количеством продуктов питания, примерно 500 млн. людей голодают, а около 2 млрд. питаются недостаточно или неправильно</vt:lpstr>
      <vt:lpstr>Пища должна быть разнообразной и содержать белки, жиры, углеводы и витамины. Источники энергии — жиры и углеводы в определенных пределах взаимозаменяемы, причем их можно заменить и белками, но белки нельзя заменить ничем. Проблема питания людей в конечном счете заключается в дефиците белка. </vt:lpstr>
      <vt:lpstr>Презентация PowerPoint</vt:lpstr>
      <vt:lpstr>Презентация PowerPoint</vt:lpstr>
      <vt:lpstr>Новые микробные производства </vt:lpstr>
      <vt:lpstr>Презентация PowerPoint</vt:lpstr>
      <vt:lpstr>Презентация PowerPoint</vt:lpstr>
      <vt:lpstr>"Пищевой белок" </vt:lpstr>
      <vt:lpstr>Ферментные препараты </vt:lpstr>
      <vt:lpstr>Пребиотики, пробиотики, синбиотики </vt:lpstr>
      <vt:lpstr>Функциональные пищевые продукты, включая лечебные, профилактические и детские</vt:lpstr>
      <vt:lpstr>Пищевые ингредиенты, включая витамины и функциональные смеси" </vt:lpstr>
      <vt:lpstr>Глубокая переработка пищевого сырья </vt:lpstr>
      <vt:lpstr>"Кормовой белок" </vt:lpstr>
      <vt:lpstr>Презентация PowerPoint</vt:lpstr>
      <vt:lpstr>Использование водорослей</vt:lpstr>
      <vt:lpstr>Презентация PowerPoint</vt:lpstr>
      <vt:lpstr>Эффективным источником белка могут служить водоросли. Увеличить количество пищевого белка можно и за счет микробиологического синтеза, который в последние годы привлекает к себе особое внимание. Микроорганизмы чрезвычайно богаты белком — он составляет 70—80 процентов их веса. Скорость его синтеза огромна. Микроорганизмы примерно в 10—100 тысяч раз быстрее синтезируют белок, чем животные. Здесь уместно привести классический пример: 400-килограммовая корова производит в день 400 граммов белка, а 400 килограммов бактерий — 40 тысяч тонн. </vt:lpstr>
      <vt:lpstr>Синтетические волокна</vt:lpstr>
      <vt:lpstr>Применяя обычные технологические линии по производству синтетических волокон, можно получать из искусственных белков длинные нити, которые после пропитки их формообразующими веществами, придания им соответствующего вкуса, цвета и запаха могут имитировать любой белковый продукт. Таким способом уже получены искусственное мясо (говядина, свинина, различные виды птиц), молоко, сыры и другие продукты. </vt:lpstr>
      <vt:lpstr>Только в одной Англии их производство достигает примерно 1500 тонн в год. Интересно, что белковую часть школьных обедов в США уже разрешено на 30 процентов заменять искусственным мясом, созданным на основе соевого белка.</vt:lpstr>
      <vt:lpstr>Аминокислоты</vt:lpstr>
      <vt:lpstr>Презентация PowerPoint</vt:lpstr>
      <vt:lpstr>Получение молочных продуктов</vt:lpstr>
      <vt:lpstr>Спектр продуктов питания, получаемых при помощи микроорганизмов, обширен. Это продукты, получаемые в результате брожения - хлеб, сыр, вино, пиво, творог и так далее. До недавнего времени биотехнология использовалась в пищевой промышленности с целью усовершенствования освоенных процессов и более умелого использования микроорганизмов, но будущее здесь принадлежит генетическим исследованиям по созданию более продуктивных штаммов для конкретных нужд, внедрению новых методов в технологии брожения.</vt:lpstr>
      <vt:lpstr>Получение молочных продуктов в пищевой промышленности построено на процессах ферментации. Основой биотехнологии молочных продуктов является молоко. Молоко (секрет молочных желез) - уникальная естественная питательная среда. Она содержит 82-88% воды и 12-18% сухого остатка. В состав сухого молочного остатка входят белки (3,0-3,2%), жиры (3,3-6,0%), углеводы (молочный сахар лактоза - 4,7%), соли (0,9-1%), минорные компоненты (0,01%): ферменты, иммуноглобулины, лизоцим и т.д. </vt:lpstr>
      <vt:lpstr>Все технологические процессы производства продуктов из молока делятся на две части: 1) первичная переработка - уничтожение побочной микрофлоры; 2) вторичная переработка. Молочнокислое брожение бывает гомоферментативным и гетероферментативным. При гомоферментативном брожении основным продуктом является молочная кислота. При гетероферментативном брожении образуются диацетил (придающий вкус сливочному маслу), спирты, эфиры, летучие жирные кислоты. Одновременно идут протеолитические и липолитические процессы, что делает белки молока более доступными и обогащает дополнительными вкусовыми веществами.</vt:lpstr>
      <vt:lpstr>. При подборе культур для заквасок придерживаются следующих требований: - состав заквасок зависит от конечного продукта (например, для получения ацидофилина используется ацидофильная палочка, для производства простокваши - молочнокислые стрептококки); - штаммы должны отвечать определенным вкусовым требованиям; - продукты должны иметь соответствующую консистенцию, от ломкой крупитчатой до вязкой, сметанообразной; - определенная активность кислотообразования; - фагорезистентность штаммов (устойчивость к бактериофагам); - способность к синерезису (свойству сгустка отдавать влагу); - образование ароматических веществ; - сочетаемость штаммов (без антагонизма между культурами); - наличие антибиотических свойств, т.е. бактериостатическое действие по отношению к патогенным микроорганизмам; - устойчивость к высушиванию. </vt:lpstr>
      <vt:lpstr>Использование дрожжей</vt:lpstr>
      <vt:lpstr>Как пример промышленного производства биомассы можно привести получение хлебопекарных дрожжей. В производстве хлебопекарных дрожжей используют специально отобранные расы Saccharomyces cerevisiae. При отборе культуры принимают во внимание способность дрожжей сбраживать тесто,  они должны обладать хорошей подъемной силой и ферментативной активностью, хорошо расти на мелассной среде в условиях глубинной ферментации и давать высокий выход биомассы. Клетки дрожжей должны легко отделяться от культуральной жидкости сепарированием или фильтрацией и хорошо сохраняться в прессованном виде.</vt:lpstr>
      <vt:lpstr>Презентация PowerPoint</vt:lpstr>
      <vt:lpstr>Человек традиционно получает белки, жиры и углеводы (основные компоненты пищи) из животных и растительных источников. Уже сегодня эти источники не покрывают все увеличивающиеся потребности человечества. Выяснилось, что белки и жиры микроорганизмов с успехом могут заменить белки и жиры традиционного происхождения. Преимущества микроорганизмов как продуцентов белка состоит в высоком содержании белка в биомассе и высокой скорости роста микроорганизмов. Термин белок одноклеточных (БОК) был предложен в 1966 г. для обозначения биомассы различных микроорганизмов (бактерий, дрожжей, грибов и водорослей).   Качество биомассы оценивается по высокому содержанию белка, низкому содержанию нуклеиновых кислот и отсутствию вредных веществ.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Биотехнологические процессы в пищевой промышленности</dc:title>
  <dc:creator>User</dc:creator>
  <cp:lastModifiedBy>Мамытова Нургуль</cp:lastModifiedBy>
  <cp:revision>18</cp:revision>
  <dcterms:created xsi:type="dcterms:W3CDTF">2014-03-24T16:45:32Z</dcterms:created>
  <dcterms:modified xsi:type="dcterms:W3CDTF">2022-02-14T07:39:01Z</dcterms:modified>
</cp:coreProperties>
</file>